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6"/>
  </p:notesMasterIdLst>
  <p:sldIdLst>
    <p:sldId id="256" r:id="rId2"/>
    <p:sldId id="274" r:id="rId3"/>
    <p:sldId id="268" r:id="rId4"/>
    <p:sldId id="266" r:id="rId5"/>
  </p:sldIdLst>
  <p:sldSz cx="9144000" cy="6858000" type="screen4x3"/>
  <p:notesSz cx="7102475"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1300"/>
            </a:lvl1pPr>
          </a:lstStyle>
          <a:p>
            <a:endParaRPr lang="de-DE"/>
          </a:p>
        </p:txBody>
      </p:sp>
      <p:sp>
        <p:nvSpPr>
          <p:cNvPr id="3" name="Datumsplatzhalter 2"/>
          <p:cNvSpPr>
            <a:spLocks noGrp="1"/>
          </p:cNvSpPr>
          <p:nvPr>
            <p:ph type="dt" idx="1"/>
          </p:nvPr>
        </p:nvSpPr>
        <p:spPr>
          <a:xfrm>
            <a:off x="4023092" y="0"/>
            <a:ext cx="3077739" cy="511731"/>
          </a:xfrm>
          <a:prstGeom prst="rect">
            <a:avLst/>
          </a:prstGeom>
        </p:spPr>
        <p:txBody>
          <a:bodyPr vert="horz" lIns="99066" tIns="49533" rIns="99066" bIns="49533" rtlCol="0"/>
          <a:lstStyle>
            <a:lvl1pPr algn="r">
              <a:defRPr sz="1300"/>
            </a:lvl1pPr>
          </a:lstStyle>
          <a:p>
            <a:fld id="{C1D65501-58B0-4C94-B206-5E9CA7D06FFA}" type="datetimeFigureOut">
              <a:rPr lang="de-DE" smtClean="0"/>
              <a:t>02.04.2021</a:t>
            </a:fld>
            <a:endParaRPr lang="de-DE"/>
          </a:p>
        </p:txBody>
      </p:sp>
      <p:sp>
        <p:nvSpPr>
          <p:cNvPr id="4" name="Folienbildplatzhalt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66" tIns="49533" rIns="99066" bIns="49533" rtlCol="0" anchor="ctr"/>
          <a:lstStyle/>
          <a:p>
            <a:endParaRPr lang="de-DE"/>
          </a:p>
        </p:txBody>
      </p:sp>
      <p:sp>
        <p:nvSpPr>
          <p:cNvPr id="5" name="Notizenplatzhalter 4"/>
          <p:cNvSpPr>
            <a:spLocks noGrp="1"/>
          </p:cNvSpPr>
          <p:nvPr>
            <p:ph type="body" sz="quarter" idx="3"/>
          </p:nvPr>
        </p:nvSpPr>
        <p:spPr>
          <a:xfrm>
            <a:off x="710248" y="4861441"/>
            <a:ext cx="5681980" cy="4605576"/>
          </a:xfrm>
          <a:prstGeom prst="rect">
            <a:avLst/>
          </a:prstGeom>
        </p:spPr>
        <p:txBody>
          <a:bodyPr vert="horz" lIns="99066" tIns="49533" rIns="99066" bIns="49533"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721106"/>
            <a:ext cx="3077739" cy="511731"/>
          </a:xfrm>
          <a:prstGeom prst="rect">
            <a:avLst/>
          </a:prstGeom>
        </p:spPr>
        <p:txBody>
          <a:bodyPr vert="horz" lIns="99066" tIns="49533" rIns="99066" bIns="49533" rtlCol="0" anchor="b"/>
          <a:lstStyle>
            <a:lvl1pPr algn="l">
              <a:defRPr sz="1300"/>
            </a:lvl1pPr>
          </a:lstStyle>
          <a:p>
            <a:endParaRPr lang="de-DE"/>
          </a:p>
        </p:txBody>
      </p:sp>
      <p:sp>
        <p:nvSpPr>
          <p:cNvPr id="7" name="Foliennummernplatzhalter 6"/>
          <p:cNvSpPr>
            <a:spLocks noGrp="1"/>
          </p:cNvSpPr>
          <p:nvPr>
            <p:ph type="sldNum" sz="quarter" idx="5"/>
          </p:nvPr>
        </p:nvSpPr>
        <p:spPr>
          <a:xfrm>
            <a:off x="4023092" y="9721106"/>
            <a:ext cx="3077739" cy="511731"/>
          </a:xfrm>
          <a:prstGeom prst="rect">
            <a:avLst/>
          </a:prstGeom>
        </p:spPr>
        <p:txBody>
          <a:bodyPr vert="horz" lIns="99066" tIns="49533" rIns="99066" bIns="49533" rtlCol="0" anchor="b"/>
          <a:lstStyle>
            <a:lvl1pPr algn="r">
              <a:defRPr sz="1300"/>
            </a:lvl1pPr>
          </a:lstStyle>
          <a:p>
            <a:fld id="{A9DDA1B1-A873-404A-A5CE-7F7C4ECA256D}" type="slidenum">
              <a:rPr lang="de-DE" smtClean="0"/>
              <a:t>‹Nr.›</a:t>
            </a:fld>
            <a:endParaRPr lang="de-DE"/>
          </a:p>
        </p:txBody>
      </p:sp>
    </p:spTree>
    <p:extLst>
      <p:ext uri="{BB962C8B-B14F-4D97-AF65-F5344CB8AC3E}">
        <p14:creationId xmlns:p14="http://schemas.microsoft.com/office/powerpoint/2010/main" val="1697050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EAE158F-6452-46EB-A372-A247424A2D0B}" type="datetime1">
              <a:rPr lang="de-DE" smtClean="0"/>
              <a:t>02.04.2021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088607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62A946-776A-4FB9-A763-763FA88D2890}" type="datetime1">
              <a:rPr lang="de-DE" smtClean="0"/>
              <a:t>02.04.2021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12917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51077F-E762-4AF6-8E16-3AF1B629A2A1}" type="datetime1">
              <a:rPr lang="de-DE" smtClean="0"/>
              <a:t>02.04.2021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98033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EB87342-B573-4F40-BAE3-C779F0FCBF27}" type="datetime1">
              <a:rPr lang="de-DE" smtClean="0"/>
              <a:t>02.04.2021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93639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307CFD38-C999-4915-8BCE-6F41EFFFD3AC}" type="datetime1">
              <a:rPr lang="de-DE" smtClean="0"/>
              <a:t>02.04.2021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4800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6089BCBA-DD3E-4DDD-ACDF-A0617EA139AB}" type="datetime1">
              <a:rPr lang="de-DE" smtClean="0"/>
              <a:t>02.04.2021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391076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F35DC33-0639-45FC-BEC9-91D673D534E2}" type="datetime1">
              <a:rPr lang="de-DE" smtClean="0"/>
              <a:t>02.04.2021</a:t>
            </a:fld>
            <a:endParaRPr lang="de-DE"/>
          </a:p>
        </p:txBody>
      </p:sp>
      <p:sp>
        <p:nvSpPr>
          <p:cNvPr id="8" name="Fußzeilenplatzhalter 7"/>
          <p:cNvSpPr>
            <a:spLocks noGrp="1"/>
          </p:cNvSpPr>
          <p:nvPr>
            <p:ph type="ftr" sz="quarter" idx="11"/>
          </p:nvPr>
        </p:nvSpPr>
        <p:spPr/>
        <p:txBody>
          <a:bodyPr/>
          <a:lstStyle/>
          <a:p>
            <a:r>
              <a:rPr lang="de-DE" smtClean="0"/>
              <a:t>Landesbildungsserver Baden-Württemberg, Fachredaktion Deutsch, 2021</a:t>
            </a:r>
            <a:endParaRPr lang="de-DE"/>
          </a:p>
        </p:txBody>
      </p:sp>
      <p:sp>
        <p:nvSpPr>
          <p:cNvPr id="9" name="Foliennummernplatzhalter 8"/>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34986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5100A01-3C2C-4AA8-853E-F5351CD5F649}" type="datetime1">
              <a:rPr lang="de-DE" smtClean="0"/>
              <a:t>02.04.2021</a:t>
            </a:fld>
            <a:endParaRPr lang="de-DE"/>
          </a:p>
        </p:txBody>
      </p:sp>
      <p:sp>
        <p:nvSpPr>
          <p:cNvPr id="4" name="Fußzeilenplatzhalter 3"/>
          <p:cNvSpPr>
            <a:spLocks noGrp="1"/>
          </p:cNvSpPr>
          <p:nvPr>
            <p:ph type="ftr" sz="quarter" idx="11"/>
          </p:nvPr>
        </p:nvSpPr>
        <p:spPr/>
        <p:txBody>
          <a:bodyPr/>
          <a:lstStyle/>
          <a:p>
            <a:r>
              <a:rPr lang="de-DE" smtClean="0"/>
              <a:t>Landesbildungsserver Baden-Württemberg, Fachredaktion Deutsch, 2021</a:t>
            </a:r>
            <a:endParaRPr lang="de-DE"/>
          </a:p>
        </p:txBody>
      </p:sp>
      <p:sp>
        <p:nvSpPr>
          <p:cNvPr id="5" name="Foliennummernplatzhalter 4"/>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69780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5745B2D-C68C-4CF0-8EC8-1B5EBACA0DC0}" type="datetime1">
              <a:rPr lang="de-DE" smtClean="0"/>
              <a:t>02.04.2021</a:t>
            </a:fld>
            <a:endParaRPr lang="de-DE"/>
          </a:p>
        </p:txBody>
      </p:sp>
      <p:sp>
        <p:nvSpPr>
          <p:cNvPr id="3" name="Fußzeilenplatzhalter 2"/>
          <p:cNvSpPr>
            <a:spLocks noGrp="1"/>
          </p:cNvSpPr>
          <p:nvPr>
            <p:ph type="ftr" sz="quarter" idx="11"/>
          </p:nvPr>
        </p:nvSpPr>
        <p:spPr/>
        <p:txBody>
          <a:bodyPr/>
          <a:lstStyle/>
          <a:p>
            <a:r>
              <a:rPr lang="de-DE" smtClean="0"/>
              <a:t>Landesbildungsserver Baden-Württemberg, Fachredaktion Deutsch, 2021</a:t>
            </a:r>
            <a:endParaRPr lang="de-DE"/>
          </a:p>
        </p:txBody>
      </p:sp>
      <p:sp>
        <p:nvSpPr>
          <p:cNvPr id="4" name="Foliennummernplatzhalter 3"/>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402442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859D021-4E35-45AF-947D-5136D16DCC6A}" type="datetime1">
              <a:rPr lang="de-DE" smtClean="0"/>
              <a:t>02.04.2021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428649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736CEA4-946A-4408-8899-E4A9C0D4D3CB}" type="datetime1">
              <a:rPr lang="de-DE" smtClean="0"/>
              <a:t>02.04.2021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085944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533406-5FFA-4FA6-9FC4-BA0FDDCDEF7E}" type="datetime1">
              <a:rPr lang="de-DE" smtClean="0"/>
              <a:t>02.04.2021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Landesbildungsserver Baden-Württemberg, Fachredaktion Deutsch, 2021</a:t>
            </a: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2EB7D-044C-43EA-B84E-C0F46FF0E26F}" type="slidenum">
              <a:rPr lang="de-DE" smtClean="0"/>
              <a:t>‹Nr.›</a:t>
            </a:fld>
            <a:endParaRPr lang="de-DE"/>
          </a:p>
        </p:txBody>
      </p:sp>
    </p:spTree>
    <p:extLst>
      <p:ext uri="{BB962C8B-B14F-4D97-AF65-F5344CB8AC3E}">
        <p14:creationId xmlns:p14="http://schemas.microsoft.com/office/powerpoint/2010/main" val="490952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deutsch-bw.d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kurzelinks.de/yjr3"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de/vectors/flach-design-symbol-icon-www-2126884/" TargetMode="Externa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hyperlink" Target="https://pixabay.com/de/vectors/hinweis-erinnerung-papier-stift-42883/" TargetMode="External"/><Relationship Id="rId5" Type="http://schemas.openxmlformats.org/officeDocument/2006/relationships/hyperlink" Target="https://pixabay.com/de/illustrations/auge-icon-symbol-fl%C3%BCge-vision-1915455/" TargetMode="External"/><Relationship Id="rId4" Type="http://schemas.openxmlformats.org/officeDocument/2006/relationships/hyperlink" Target="https://pixabay.com/de/illustrations/freude-jubel-stimmung-kinder-101571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268761"/>
            <a:ext cx="7772400" cy="2331690"/>
          </a:xfrm>
        </p:spPr>
        <p:txBody>
          <a:bodyPr>
            <a:normAutofit fontScale="90000"/>
          </a:bodyPr>
          <a:lstStyle/>
          <a:p>
            <a:r>
              <a:rPr lang="de-DE" dirty="0" smtClean="0"/>
              <a:t>Gottfried Kellers</a:t>
            </a:r>
            <a:br>
              <a:rPr lang="de-DE" dirty="0" smtClean="0"/>
            </a:br>
            <a:r>
              <a:rPr lang="de-DE" dirty="0" smtClean="0"/>
              <a:t>„Kleider machen Leute“</a:t>
            </a:r>
            <a:br>
              <a:rPr lang="de-DE" dirty="0" smtClean="0"/>
            </a:br>
            <a:r>
              <a:rPr lang="de-DE" smtClean="0"/>
              <a:t>im </a:t>
            </a:r>
            <a:r>
              <a:rPr lang="de-DE" smtClean="0"/>
              <a:t>Fernunterricht</a:t>
            </a:r>
            <a:br>
              <a:rPr lang="de-DE" smtClean="0"/>
            </a:br>
            <a:r>
              <a:rPr lang="de-DE" dirty="0" smtClean="0"/>
              <a:t/>
            </a:r>
            <a:br>
              <a:rPr lang="de-DE" dirty="0" smtClean="0"/>
            </a:br>
            <a:r>
              <a:rPr lang="de-DE" sz="3600" i="1" dirty="0" smtClean="0"/>
              <a:t>Verfassen einer </a:t>
            </a:r>
            <a:r>
              <a:rPr lang="de-DE" sz="3600" i="1" dirty="0" smtClean="0"/>
              <a:t>R</a:t>
            </a:r>
            <a:r>
              <a:rPr lang="de-DE" sz="3600" i="1" dirty="0" smtClean="0"/>
              <a:t>ezension zu </a:t>
            </a:r>
            <a:r>
              <a:rPr lang="de-DE" sz="3600" i="1" smtClean="0"/>
              <a:t>einem Lernvideo</a:t>
            </a:r>
            <a:endParaRPr lang="de-DE" i="1" dirty="0"/>
          </a:p>
        </p:txBody>
      </p:sp>
      <p:sp>
        <p:nvSpPr>
          <p:cNvPr id="3" name="Untertitel 2"/>
          <p:cNvSpPr>
            <a:spLocks noGrp="1"/>
          </p:cNvSpPr>
          <p:nvPr>
            <p:ph type="subTitle" idx="1"/>
          </p:nvPr>
        </p:nvSpPr>
        <p:spPr>
          <a:xfrm>
            <a:off x="1259632" y="4581128"/>
            <a:ext cx="6400800" cy="1752600"/>
          </a:xfrm>
        </p:spPr>
        <p:txBody>
          <a:bodyPr>
            <a:normAutofit/>
          </a:bodyPr>
          <a:lstStyle/>
          <a:p>
            <a:pPr algn="r"/>
            <a:r>
              <a:rPr lang="de-DE" sz="2400" dirty="0" smtClean="0"/>
              <a:t>Fachredaktion Deutsch</a:t>
            </a:r>
          </a:p>
          <a:p>
            <a:pPr algn="r"/>
            <a:r>
              <a:rPr lang="de-DE" sz="2400" smtClean="0">
                <a:hlinkClick r:id="rId2"/>
              </a:rPr>
              <a:t>www.deutsch-bw.de</a:t>
            </a:r>
            <a:r>
              <a:rPr lang="de-DE" sz="2400" smtClean="0"/>
              <a:t> </a:t>
            </a:r>
            <a:endParaRPr lang="de-DE" sz="24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54316" y="4293096"/>
            <a:ext cx="2987824" cy="951794"/>
          </a:xfrm>
          <a:prstGeom prst="rect">
            <a:avLst/>
          </a:prstGeom>
        </p:spPr>
      </p:pic>
    </p:spTree>
    <p:extLst>
      <p:ext uri="{BB962C8B-B14F-4D97-AF65-F5344CB8AC3E}">
        <p14:creationId xmlns:p14="http://schemas.microsoft.com/office/powerpoint/2010/main" val="200577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p:cNvSpPr>
            <a:spLocks noGrp="1"/>
          </p:cNvSpPr>
          <p:nvPr>
            <p:ph type="ftr" sz="quarter" idx="11"/>
          </p:nvPr>
        </p:nvSpPr>
        <p:spPr/>
        <p:txBody>
          <a:bodyPr/>
          <a:lstStyle/>
          <a:p>
            <a:r>
              <a:rPr lang="de-DE" smtClean="0"/>
              <a:t>Landesbildungsserver Baden-Württemberg, Fachredaktion Deutsch, 2021</a:t>
            </a:r>
            <a:endParaRPr lang="de-DE"/>
          </a:p>
        </p:txBody>
      </p:sp>
      <p:sp>
        <p:nvSpPr>
          <p:cNvPr id="3" name="Rechteck 2"/>
          <p:cNvSpPr/>
          <p:nvPr/>
        </p:nvSpPr>
        <p:spPr>
          <a:xfrm>
            <a:off x="528737" y="1772816"/>
            <a:ext cx="8107213" cy="2862322"/>
          </a:xfrm>
          <a:prstGeom prst="rect">
            <a:avLst/>
          </a:prstGeom>
        </p:spPr>
        <p:txBody>
          <a:bodyPr wrap="square">
            <a:spAutoFit/>
          </a:bodyPr>
          <a:lstStyle/>
          <a:p>
            <a:r>
              <a:rPr lang="de-DE" sz="3600" dirty="0"/>
              <a:t>Sieh dir abschließend das Video des YouTube Kanals </a:t>
            </a:r>
            <a:r>
              <a:rPr lang="de-DE" sz="3600" dirty="0" smtClean="0"/>
              <a:t>„Sommers </a:t>
            </a:r>
            <a:r>
              <a:rPr lang="de-DE" sz="3600" dirty="0"/>
              <a:t>Weltliteratur </a:t>
            </a:r>
            <a:r>
              <a:rPr lang="de-DE" sz="3600" dirty="0" err="1"/>
              <a:t>to</a:t>
            </a:r>
            <a:r>
              <a:rPr lang="de-DE" sz="3600" dirty="0"/>
              <a:t> </a:t>
            </a:r>
            <a:r>
              <a:rPr lang="de-DE" sz="3600" dirty="0" err="1"/>
              <a:t>go</a:t>
            </a:r>
            <a:r>
              <a:rPr lang="de-DE" sz="3600" dirty="0"/>
              <a:t>" zu </a:t>
            </a:r>
            <a:r>
              <a:rPr lang="de-DE" sz="3600" dirty="0" smtClean="0"/>
              <a:t>„Kleider </a:t>
            </a:r>
            <a:r>
              <a:rPr lang="de-DE" sz="3600" dirty="0"/>
              <a:t>machen Leute an" </a:t>
            </a:r>
            <a:r>
              <a:rPr lang="de-DE" sz="3600" dirty="0" smtClean="0"/>
              <a:t>(</a:t>
            </a:r>
            <a:r>
              <a:rPr lang="de-DE" sz="3600" dirty="0">
                <a:hlinkClick r:id="rId2"/>
              </a:rPr>
              <a:t>https://</a:t>
            </a:r>
            <a:r>
              <a:rPr lang="de-DE" sz="3600" dirty="0" smtClean="0">
                <a:hlinkClick r:id="rId2"/>
              </a:rPr>
              <a:t>kurzelinks.de/yjr3</a:t>
            </a:r>
            <a:r>
              <a:rPr lang="de-DE" sz="3600" dirty="0" smtClean="0"/>
              <a:t>, 9 min)</a:t>
            </a:r>
          </a:p>
          <a:p>
            <a:endParaRPr lang="de-DE" sz="3600" dirty="0"/>
          </a:p>
        </p:txBody>
      </p:sp>
      <p:sp>
        <p:nvSpPr>
          <p:cNvPr id="4" name="Titel 1"/>
          <p:cNvSpPr txBox="1">
            <a:spLocks/>
          </p:cNvSpPr>
          <p:nvPr/>
        </p:nvSpPr>
        <p:spPr>
          <a:xfrm>
            <a:off x="467544" y="260648"/>
            <a:ext cx="8229600" cy="1066130"/>
          </a:xfrm>
          <a:prstGeom prst="rect">
            <a:avLst/>
          </a:prstGeom>
          <a:solidFill>
            <a:srgbClr val="9933FF"/>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dirty="0" smtClean="0">
                <a:solidFill>
                  <a:schemeClr val="bg1"/>
                </a:solidFill>
              </a:rPr>
              <a:t>Einstieg</a:t>
            </a:r>
            <a:endParaRPr lang="de-DE" dirty="0">
              <a:solidFill>
                <a:schemeClr val="bg1"/>
              </a:solidFill>
            </a:endParaRPr>
          </a:p>
        </p:txBody>
      </p:sp>
    </p:spTree>
    <p:extLst>
      <p:ext uri="{BB962C8B-B14F-4D97-AF65-F5344CB8AC3E}">
        <p14:creationId xmlns:p14="http://schemas.microsoft.com/office/powerpoint/2010/main" val="4051620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66409" y="1556792"/>
            <a:ext cx="7831869" cy="4525963"/>
          </a:xfrm>
        </p:spPr>
        <p:txBody>
          <a:bodyPr>
            <a:normAutofit fontScale="77500" lnSpcReduction="20000"/>
          </a:bodyPr>
          <a:lstStyle/>
          <a:p>
            <a:pPr marL="0" indent="0">
              <a:buNone/>
            </a:pPr>
            <a:r>
              <a:rPr lang="de-DE" sz="2400" dirty="0" smtClean="0"/>
              <a:t>Schreibe eine Bewertung zu </a:t>
            </a:r>
            <a:r>
              <a:rPr lang="de-DE" sz="2400" dirty="0" smtClean="0"/>
              <a:t>dem Video. </a:t>
            </a:r>
            <a:r>
              <a:rPr lang="de-DE" sz="2400" dirty="0" smtClean="0"/>
              <a:t>Sie muss folgende Punkte enthalten:</a:t>
            </a:r>
          </a:p>
          <a:p>
            <a:pPr marL="0" indent="0">
              <a:buNone/>
            </a:pPr>
            <a:endParaRPr lang="de-DE" sz="2400" dirty="0"/>
          </a:p>
          <a:p>
            <a:pPr>
              <a:buFontTx/>
              <a:buChar char="-"/>
            </a:pPr>
            <a:r>
              <a:rPr lang="de-DE" sz="2400" dirty="0" smtClean="0"/>
              <a:t>Eine Einleitung, in dieser führst du den Leser / die Leserin zum Thema, </a:t>
            </a:r>
            <a:r>
              <a:rPr lang="de-DE" sz="2400" dirty="0"/>
              <a:t>und </a:t>
            </a:r>
            <a:r>
              <a:rPr lang="de-DE" sz="2400" dirty="0" smtClean="0"/>
              <a:t>fasst den </a:t>
            </a:r>
            <a:r>
              <a:rPr lang="de-DE" sz="2400" dirty="0" smtClean="0"/>
              <a:t>Inhalt kurz </a:t>
            </a:r>
            <a:r>
              <a:rPr lang="de-DE" sz="2400" dirty="0" smtClean="0"/>
              <a:t>zusammen. </a:t>
            </a:r>
            <a:endParaRPr lang="de-DE" sz="2400" dirty="0" smtClean="0"/>
          </a:p>
          <a:p>
            <a:pPr>
              <a:buFontTx/>
              <a:buChar char="-"/>
            </a:pPr>
            <a:r>
              <a:rPr lang="de-DE" sz="2400" dirty="0"/>
              <a:t>Einen Hauptteil, in diesem musst du auf das Video und deine Meinung eingehen:</a:t>
            </a:r>
          </a:p>
          <a:p>
            <a:pPr lvl="1">
              <a:buFontTx/>
              <a:buChar char="-"/>
            </a:pPr>
            <a:r>
              <a:rPr lang="de-DE" sz="2000" dirty="0"/>
              <a:t>Von wem ist das Video?</a:t>
            </a:r>
          </a:p>
          <a:p>
            <a:pPr lvl="1">
              <a:buFontTx/>
              <a:buChar char="-"/>
            </a:pPr>
            <a:r>
              <a:rPr lang="de-DE" sz="2000" dirty="0"/>
              <a:t>Wann wurde es veröffentlicht?</a:t>
            </a:r>
          </a:p>
          <a:p>
            <a:pPr lvl="1">
              <a:buFontTx/>
              <a:buChar char="-"/>
            </a:pPr>
            <a:r>
              <a:rPr lang="de-DE" sz="2000" dirty="0"/>
              <a:t>Wo findet man es?</a:t>
            </a:r>
          </a:p>
          <a:p>
            <a:pPr lvl="1">
              <a:buFontTx/>
              <a:buChar char="-"/>
            </a:pPr>
            <a:r>
              <a:rPr lang="de-DE" sz="2000" dirty="0"/>
              <a:t>Um was geht es?</a:t>
            </a:r>
          </a:p>
          <a:p>
            <a:pPr lvl="1">
              <a:buFontTx/>
              <a:buChar char="-"/>
            </a:pPr>
            <a:r>
              <a:rPr lang="de-DE" sz="2000" dirty="0"/>
              <a:t>Wie ist der Inhalt dargestellt?</a:t>
            </a:r>
          </a:p>
          <a:p>
            <a:pPr lvl="1">
              <a:buFontTx/>
              <a:buChar char="-"/>
            </a:pPr>
            <a:r>
              <a:rPr lang="de-DE" sz="2000" dirty="0"/>
              <a:t>Was gefällt dir und was gefällt dir nicht? Begründe, warum!</a:t>
            </a:r>
          </a:p>
          <a:p>
            <a:pPr>
              <a:buFontTx/>
              <a:buChar char="-"/>
            </a:pPr>
            <a:r>
              <a:rPr lang="de-DE" sz="2400" dirty="0" smtClean="0"/>
              <a:t>Einen Schluss, in diesem gibst du abschließend eine Empfehlung, das Video zu sehen oder nicht zu sehen. Du kannst auch noch darauf eingehen, ob das Video zum Beispiel beim Wiederholen oder Lernen hilft</a:t>
            </a:r>
            <a:r>
              <a:rPr lang="de-DE" sz="2400" dirty="0" smtClean="0"/>
              <a:t>.</a:t>
            </a:r>
            <a:endParaRPr lang="de-DE" sz="2400" dirty="0" smtClean="0"/>
          </a:p>
        </p:txBody>
      </p:sp>
      <p:sp>
        <p:nvSpPr>
          <p:cNvPr id="4" name="Fußzeilenplatzhalter 3"/>
          <p:cNvSpPr>
            <a:spLocks noGrp="1"/>
          </p:cNvSpPr>
          <p:nvPr>
            <p:ph type="ftr" sz="quarter" idx="11"/>
          </p:nvPr>
        </p:nvSpPr>
        <p:spPr/>
        <p:txBody>
          <a:bodyPr/>
          <a:lstStyle/>
          <a:p>
            <a:r>
              <a:rPr lang="de-DE" dirty="0" smtClean="0"/>
              <a:t>Landesbildungsserver Baden-Württemberg, Fachredaktion Deutsch, 2021</a:t>
            </a:r>
            <a:endParaRPr lang="de-DE" dirty="0"/>
          </a:p>
        </p:txBody>
      </p:sp>
      <p:sp>
        <p:nvSpPr>
          <p:cNvPr id="5" name="Titel 1"/>
          <p:cNvSpPr txBox="1">
            <a:spLocks/>
          </p:cNvSpPr>
          <p:nvPr/>
        </p:nvSpPr>
        <p:spPr>
          <a:xfrm>
            <a:off x="467544" y="260648"/>
            <a:ext cx="8229600" cy="1066130"/>
          </a:xfrm>
          <a:prstGeom prst="rect">
            <a:avLst/>
          </a:prstGeom>
          <a:solidFill>
            <a:srgbClr val="9933FF"/>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dirty="0" smtClean="0">
                <a:solidFill>
                  <a:schemeClr val="bg1"/>
                </a:solidFill>
              </a:rPr>
              <a:t>Aufgabe</a:t>
            </a:r>
            <a:endParaRPr lang="de-DE" dirty="0">
              <a:solidFill>
                <a:schemeClr val="bg1"/>
              </a:solidFill>
            </a:endParaRPr>
          </a:p>
        </p:txBody>
      </p:sp>
    </p:spTree>
    <p:extLst>
      <p:ext uri="{BB962C8B-B14F-4D97-AF65-F5344CB8AC3E}">
        <p14:creationId xmlns:p14="http://schemas.microsoft.com/office/powerpoint/2010/main" val="2516958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p:cNvSpPr>
            <a:spLocks noGrp="1"/>
          </p:cNvSpPr>
          <p:nvPr>
            <p:ph type="ftr" sz="quarter" idx="11"/>
          </p:nvPr>
        </p:nvSpPr>
        <p:spPr>
          <a:xfrm>
            <a:off x="683568" y="6356350"/>
            <a:ext cx="7776864" cy="365125"/>
          </a:xfrm>
        </p:spPr>
        <p:txBody>
          <a:bodyPr/>
          <a:lstStyle/>
          <a:p>
            <a:r>
              <a:rPr lang="de-DE" dirty="0" smtClean="0"/>
              <a:t>Landesbildungsserver Baden-Württemberg, Fachredaktion Deutsch, www.deutsch-bw.de</a:t>
            </a:r>
            <a:endParaRPr lang="de-DE" dirty="0"/>
          </a:p>
        </p:txBody>
      </p:sp>
      <p:pic>
        <p:nvPicPr>
          <p:cNvPr id="1026" name="Picture 2" descr="Freude, Jubel, Stimmung, Kinder, Frohe Lau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038" y="3861"/>
            <a:ext cx="6062823" cy="6062824"/>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2296462" y="1130841"/>
            <a:ext cx="4881977" cy="707886"/>
          </a:xfrm>
          <a:prstGeom prst="rect">
            <a:avLst/>
          </a:prstGeom>
          <a:noFill/>
        </p:spPr>
        <p:txBody>
          <a:bodyPr wrap="none" rtlCol="0">
            <a:spAutoFit/>
          </a:bodyPr>
          <a:lstStyle/>
          <a:p>
            <a:r>
              <a:rPr lang="de-DE" sz="4000" b="1" dirty="0" smtClean="0"/>
              <a:t>Super, du bist fertig </a:t>
            </a:r>
            <a:r>
              <a:rPr lang="de-DE" sz="4000" b="1" dirty="0" smtClean="0">
                <a:sym typeface="Wingdings" pitchFamily="2" charset="2"/>
              </a:rPr>
              <a:t></a:t>
            </a:r>
            <a:endParaRPr lang="de-DE" sz="4000" b="1" dirty="0"/>
          </a:p>
        </p:txBody>
      </p:sp>
      <p:sp>
        <p:nvSpPr>
          <p:cNvPr id="4" name="Rechteck 3"/>
          <p:cNvSpPr/>
          <p:nvPr/>
        </p:nvSpPr>
        <p:spPr>
          <a:xfrm>
            <a:off x="282665" y="5152865"/>
            <a:ext cx="6030416" cy="1200329"/>
          </a:xfrm>
          <a:prstGeom prst="rect">
            <a:avLst/>
          </a:prstGeom>
        </p:spPr>
        <p:txBody>
          <a:bodyPr wrap="square">
            <a:spAutoFit/>
          </a:bodyPr>
          <a:lstStyle/>
          <a:p>
            <a:r>
              <a:rPr lang="de-DE" sz="1200" dirty="0" smtClean="0"/>
              <a:t>Bilder: </a:t>
            </a:r>
          </a:p>
          <a:p>
            <a:r>
              <a:rPr lang="de-DE" sz="1200" dirty="0" smtClean="0">
                <a:hlinkClick r:id="rId3"/>
              </a:rPr>
              <a:t>https://pixabay.com/de/vectors/flach-design-symbol-icon-www-2126884/</a:t>
            </a:r>
            <a:endParaRPr lang="de-DE" sz="1200" dirty="0" smtClean="0"/>
          </a:p>
          <a:p>
            <a:r>
              <a:rPr lang="de-DE" sz="1200" dirty="0" smtClean="0">
                <a:hlinkClick r:id="rId4"/>
              </a:rPr>
              <a:t>https</a:t>
            </a:r>
            <a:r>
              <a:rPr lang="de-DE" sz="1200" dirty="0">
                <a:hlinkClick r:id="rId4"/>
              </a:rPr>
              <a:t>://pixabay.com/de/illustrations/freude-jubel-stimmung-kinder-1015718</a:t>
            </a:r>
            <a:r>
              <a:rPr lang="de-DE" sz="1200" dirty="0" smtClean="0">
                <a:hlinkClick r:id="rId4"/>
              </a:rPr>
              <a:t>/</a:t>
            </a:r>
            <a:endParaRPr lang="de-DE" sz="1200" dirty="0" smtClean="0"/>
          </a:p>
          <a:p>
            <a:r>
              <a:rPr lang="de-DE" sz="1200" dirty="0">
                <a:hlinkClick r:id="rId5"/>
              </a:rPr>
              <a:t>https://pixabay.com/de/illustrations/auge-icon-symbol-fl%C3%BCge-vision-1915455</a:t>
            </a:r>
            <a:r>
              <a:rPr lang="de-DE" sz="1200" dirty="0" smtClean="0">
                <a:hlinkClick r:id="rId5"/>
              </a:rPr>
              <a:t>/</a:t>
            </a:r>
            <a:endParaRPr lang="de-DE" sz="1200" dirty="0" smtClean="0"/>
          </a:p>
          <a:p>
            <a:r>
              <a:rPr lang="de-DE" sz="1200" dirty="0">
                <a:hlinkClick r:id="rId6"/>
              </a:rPr>
              <a:t>https://pixabay.com/de/vectors/hinweis-erinnerung-papier-stift-42883</a:t>
            </a:r>
            <a:r>
              <a:rPr lang="de-DE" sz="1200" dirty="0" smtClean="0">
                <a:hlinkClick r:id="rId6"/>
              </a:rPr>
              <a:t>/</a:t>
            </a:r>
            <a:r>
              <a:rPr lang="de-DE" sz="1200" dirty="0" smtClean="0"/>
              <a:t>  </a:t>
            </a:r>
          </a:p>
          <a:p>
            <a:endParaRPr lang="de-DE" sz="1200" dirty="0"/>
          </a:p>
        </p:txBody>
      </p:sp>
    </p:spTree>
    <p:extLst>
      <p:ext uri="{BB962C8B-B14F-4D97-AF65-F5344CB8AC3E}">
        <p14:creationId xmlns:p14="http://schemas.microsoft.com/office/powerpoint/2010/main" val="1208976060"/>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209</Words>
  <Application>Microsoft Office PowerPoint</Application>
  <PresentationFormat>Bildschirmpräsentation (4:3)</PresentationFormat>
  <Paragraphs>26</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Larissa</vt:lpstr>
      <vt:lpstr>Gottfried Kellers „Kleider machen Leute“ im Fernunterricht  Verfassen einer Rezension zu einem Lernvideo</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Gottfried Kellers „Kleider machen Leute“ im Fernunterricht</dc:title>
  <dc:creator>Schweigert</dc:creator>
  <cp:lastModifiedBy>Schweigert</cp:lastModifiedBy>
  <cp:revision>56</cp:revision>
  <cp:lastPrinted>2021-04-02T17:34:01Z</cp:lastPrinted>
  <dcterms:created xsi:type="dcterms:W3CDTF">2020-12-28T09:22:44Z</dcterms:created>
  <dcterms:modified xsi:type="dcterms:W3CDTF">2021-04-02T17:34:42Z</dcterms:modified>
</cp:coreProperties>
</file>